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9" r:id="rId4"/>
    <p:sldId id="260" r:id="rId5"/>
    <p:sldId id="258"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6845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1971454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41483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1D85AA1-860E-400A-A7B6-148D315A011D}" type="datetimeFigureOut">
              <a:rPr lang="en-US" smtClean="0"/>
              <a:t>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808049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1D85AA1-860E-400A-A7B6-148D315A011D}" type="datetimeFigureOut">
              <a:rPr lang="en-US" smtClean="0"/>
              <a:t>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4019633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1D85AA1-860E-400A-A7B6-148D315A011D}" type="datetimeFigureOut">
              <a:rPr lang="en-US" smtClean="0"/>
              <a:t>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174088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D85AA1-860E-400A-A7B6-148D315A011D}" type="datetimeFigureOut">
              <a:rPr lang="en-US" smtClean="0"/>
              <a:t>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293902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1D85AA1-860E-400A-A7B6-148D315A011D}" type="datetimeFigureOut">
              <a:rPr lang="en-US" smtClean="0"/>
              <a:t>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380520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1FD85C-87E6-44A0-9EFA-C80A5EB80B02}" type="slidenum">
              <a:rPr lang="en-US" smtClean="0"/>
              <a:t>‹#›</a:t>
            </a:fld>
            <a:endParaRPr lang="en-US"/>
          </a:p>
        </p:txBody>
      </p:sp>
      <p:sp>
        <p:nvSpPr>
          <p:cNvPr id="5" name="Date Placeholder 4"/>
          <p:cNvSpPr>
            <a:spLocks noGrp="1"/>
          </p:cNvSpPr>
          <p:nvPr>
            <p:ph type="dt" sz="half" idx="10"/>
          </p:nvPr>
        </p:nvSpPr>
        <p:spPr/>
        <p:txBody>
          <a:bodyPr/>
          <a:lstStyle/>
          <a:p>
            <a:fld id="{41D85AA1-860E-400A-A7B6-148D315A011D}" type="datetimeFigureOut">
              <a:rPr lang="en-US" smtClean="0"/>
              <a:t>2/2/2021</a:t>
            </a:fld>
            <a:endParaRPr lang="en-US"/>
          </a:p>
        </p:txBody>
      </p:sp>
    </p:spTree>
    <p:extLst>
      <p:ext uri="{BB962C8B-B14F-4D97-AF65-F5344CB8AC3E}">
        <p14:creationId xmlns:p14="http://schemas.microsoft.com/office/powerpoint/2010/main" val="2560074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434402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19359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912564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26395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363498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6310652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D85AA1-860E-400A-A7B6-148D315A011D}" type="datetimeFigureOut">
              <a:rPr lang="en-US" smtClean="0"/>
              <a:t>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1FD85C-87E6-44A0-9EFA-C80A5EB80B02}" type="slidenum">
              <a:rPr lang="en-US" smtClean="0"/>
              <a:t>‹#›</a:t>
            </a:fld>
            <a:endParaRPr lang="en-US"/>
          </a:p>
        </p:txBody>
      </p:sp>
    </p:spTree>
    <p:extLst>
      <p:ext uri="{BB962C8B-B14F-4D97-AF65-F5344CB8AC3E}">
        <p14:creationId xmlns:p14="http://schemas.microsoft.com/office/powerpoint/2010/main" val="2084990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1D85AA1-860E-400A-A7B6-148D315A011D}" type="datetimeFigureOut">
              <a:rPr lang="en-US" smtClean="0"/>
              <a:t>2/2/2021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11FD85C-87E6-44A0-9EFA-C80A5EB80B02}" type="slidenum">
              <a:rPr lang="en-US" smtClean="0"/>
              <a:t>‹#›</a:t>
            </a:fld>
            <a:endParaRPr lang="en-US"/>
          </a:p>
        </p:txBody>
      </p:sp>
    </p:spTree>
    <p:extLst>
      <p:ext uri="{BB962C8B-B14F-4D97-AF65-F5344CB8AC3E}">
        <p14:creationId xmlns:p14="http://schemas.microsoft.com/office/powerpoint/2010/main" val="43918522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t>ყვავილები</a:t>
            </a:r>
            <a:endParaRPr lang="en-US" dirty="0"/>
          </a:p>
        </p:txBody>
      </p:sp>
      <p:sp>
        <p:nvSpPr>
          <p:cNvPr id="3" name="Subtitle 2"/>
          <p:cNvSpPr>
            <a:spLocks noGrp="1"/>
          </p:cNvSpPr>
          <p:nvPr>
            <p:ph type="subTitle" idx="1"/>
          </p:nvPr>
        </p:nvSpPr>
        <p:spPr>
          <a:xfrm>
            <a:off x="518776" y="5981233"/>
            <a:ext cx="3776133" cy="428803"/>
          </a:xfrm>
        </p:spPr>
        <p:txBody>
          <a:bodyPr/>
          <a:lstStyle/>
          <a:p>
            <a:pPr algn="l"/>
            <a:r>
              <a:rPr lang="ka-GE" dirty="0" smtClean="0"/>
              <a:t>პედაგოგი: მარიამ მჭედლიშვილი</a:t>
            </a:r>
            <a:endParaRPr lang="en-US" dirty="0"/>
          </a:p>
        </p:txBody>
      </p:sp>
    </p:spTree>
    <p:extLst>
      <p:ext uri="{BB962C8B-B14F-4D97-AF65-F5344CB8AC3E}">
        <p14:creationId xmlns:p14="http://schemas.microsoft.com/office/powerpoint/2010/main" val="18669534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ყვავილი</a:t>
            </a:r>
            <a:endParaRPr lang="en-US" dirty="0"/>
          </a:p>
        </p:txBody>
      </p:sp>
      <p:sp>
        <p:nvSpPr>
          <p:cNvPr id="3" name="Content Placeholder 2"/>
          <p:cNvSpPr>
            <a:spLocks noGrp="1"/>
          </p:cNvSpPr>
          <p:nvPr>
            <p:ph idx="1"/>
          </p:nvPr>
        </p:nvSpPr>
        <p:spPr>
          <a:xfrm>
            <a:off x="677334" y="2160589"/>
            <a:ext cx="8596668" cy="3427411"/>
          </a:xfrm>
        </p:spPr>
        <p:txBody>
          <a:bodyPr>
            <a:normAutofit/>
          </a:bodyPr>
          <a:lstStyle/>
          <a:p>
            <a:pPr marL="0" indent="0" algn="just">
              <a:buNone/>
            </a:pPr>
            <a:r>
              <a:rPr lang="ka-GE" b="1" dirty="0"/>
              <a:t>ყვავილი</a:t>
            </a:r>
            <a:r>
              <a:rPr lang="ka-GE" dirty="0"/>
              <a:t> — თესლოვანი მცენარეების სქესობრივი გამრავლების ორგანო; ყვავილი დამოკიდებული რეპროდუქციული ყლორტია, რომელშიც ხდება მიკრო- და მეგასპოროგენეზი, დამტვერვა, განაყოფიერება, ჩანასახის, ენდოსპერმისა და ნაყოფის განვითარება. ყვავილი კენწრულია, ყუნწიანი ან, იშვიათად, უყუნწო ანუ მჯდომარე. ყუნწის ზედა, გაფართოებული ნაწილი, ყვავილსაჯდომია, რომლის მუხლებზეც განლაგებულია ყვავილის სტერილური და ფერტილური ნაწილები. ყვავილსაჯდომი სხვადასხვა ფორმისაა. ჯამის ფოთოლაკები ქმნიან ჯამს, რომელიც იცავს ყვავილს, განსაკუთრებით კოკრობისას; იგი ფიტოსინთეზის დამატებითი ორგანოცაა. ჯამის ფოთოლაკები განცალკევებული ან შეზრდილია. ჯვარედინმტვერია მცენარეებში გვირგვინი ემსახურება მწერების მოზიდვას. ჯამი და გვირგვინი ქმნის ყვავილსაფარს. იგი შეიძლება იყოს ორმაგი ან მარტივი</a:t>
            </a:r>
            <a:r>
              <a:rPr lang="ka-GE" dirty="0" smtClean="0"/>
              <a:t>.</a:t>
            </a:r>
            <a:endParaRPr lang="ka-GE" dirty="0"/>
          </a:p>
        </p:txBody>
      </p:sp>
    </p:spTree>
    <p:extLst>
      <p:ext uri="{BB962C8B-B14F-4D97-AF65-F5344CB8AC3E}">
        <p14:creationId xmlns:p14="http://schemas.microsoft.com/office/powerpoint/2010/main" val="3713158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ყვავილი</a:t>
            </a:r>
            <a:endParaRPr lang="en-US" dirty="0"/>
          </a:p>
        </p:txBody>
      </p:sp>
      <p:sp>
        <p:nvSpPr>
          <p:cNvPr id="3" name="Content Placeholder 2"/>
          <p:cNvSpPr>
            <a:spLocks noGrp="1"/>
          </p:cNvSpPr>
          <p:nvPr>
            <p:ph idx="1"/>
          </p:nvPr>
        </p:nvSpPr>
        <p:spPr>
          <a:xfrm>
            <a:off x="677334" y="2160589"/>
            <a:ext cx="8596668" cy="3021011"/>
          </a:xfrm>
        </p:spPr>
        <p:txBody>
          <a:bodyPr/>
          <a:lstStyle/>
          <a:p>
            <a:pPr marL="0" indent="0" algn="just">
              <a:buNone/>
            </a:pPr>
            <a:r>
              <a:rPr lang="ka-GE" dirty="0"/>
              <a:t>ყვავილის ცენტრში მტვრიანები და ნაყოფფოთლებია. წარმოშობისა და ფუნქციის მიხედვით მტვრიანები მიკროსპოროფილებია. მათგან უფრო პრიმიტიული მტვრიანები წარმოადგენს ბაბთისებრ ფირფიტას, რომელზეც ფირფიტის ქსოვილში მეტ-ნაკლებად ჩამჯდარი 4 წყვილ-წყვილად განწყობლი მიკროსპორანგიუმებია. ევოლუციურად უფრო მაღალ საფეხურზე მტვრიანა შედგება სამტვრე ძაფისა და სამტვრე პარკისაგან.</a:t>
            </a:r>
          </a:p>
          <a:p>
            <a:pPr marL="0" indent="0" algn="just">
              <a:buNone/>
            </a:pPr>
            <a:r>
              <a:rPr lang="ka-GE" dirty="0"/>
              <a:t>ყვავილების მტვრიანების ერთობლიობას ანდროცეუმი ეწოდება. ზოგჯერ მტვრიანები სამტვრე ძაფებით არის შეზრდილი ერთმანეთთან, ყვავილსაფართან და ნაყოფფოთლებთან. მტვრიანები შეიძლება სამტვრე პარკებითაც იყოს შეზრდილი</a:t>
            </a:r>
            <a:r>
              <a:rPr lang="ka-GE" dirty="0" smtClean="0"/>
              <a:t>.</a:t>
            </a:r>
            <a:endParaRPr lang="ka-GE" dirty="0"/>
          </a:p>
        </p:txBody>
      </p:sp>
    </p:spTree>
    <p:extLst>
      <p:ext uri="{BB962C8B-B14F-4D97-AF65-F5344CB8AC3E}">
        <p14:creationId xmlns:p14="http://schemas.microsoft.com/office/powerpoint/2010/main" val="268330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9562" y="907472"/>
            <a:ext cx="7970983" cy="4981864"/>
          </a:xfrm>
          <a:prstGeom prst="rect">
            <a:avLst/>
          </a:prstGeom>
        </p:spPr>
      </p:pic>
    </p:spTree>
    <p:extLst>
      <p:ext uri="{BB962C8B-B14F-4D97-AF65-F5344CB8AC3E}">
        <p14:creationId xmlns:p14="http://schemas.microsoft.com/office/powerpoint/2010/main" val="641324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ბუტკო</a:t>
            </a:r>
            <a:endParaRPr lang="en-US" dirty="0"/>
          </a:p>
        </p:txBody>
      </p:sp>
      <p:sp>
        <p:nvSpPr>
          <p:cNvPr id="3" name="Content Placeholder 2"/>
          <p:cNvSpPr>
            <a:spLocks noGrp="1"/>
          </p:cNvSpPr>
          <p:nvPr>
            <p:ph idx="1"/>
          </p:nvPr>
        </p:nvSpPr>
        <p:spPr>
          <a:xfrm>
            <a:off x="677334" y="1542474"/>
            <a:ext cx="6665575" cy="4268700"/>
          </a:xfrm>
        </p:spPr>
        <p:txBody>
          <a:bodyPr>
            <a:normAutofit fontScale="85000" lnSpcReduction="10000"/>
          </a:bodyPr>
          <a:lstStyle/>
          <a:p>
            <a:pPr marL="0" indent="0" algn="just">
              <a:buNone/>
            </a:pPr>
            <a:r>
              <a:rPr lang="ka-GE" b="1" dirty="0"/>
              <a:t>ბუტკო</a:t>
            </a:r>
            <a:r>
              <a:rPr lang="ka-GE" dirty="0"/>
              <a:t> (ლათ. </a:t>
            </a:r>
            <a:r>
              <a:rPr lang="en-US" dirty="0"/>
              <a:t>pistil) — </a:t>
            </a:r>
            <a:r>
              <a:rPr lang="ka-GE" dirty="0"/>
              <a:t>ფარულთესლოვანი მცენარეების ყვავილის რეპროდუქციული ორგანო. შედგება ქვედა გამსხვილებული ნასკვის, წვრილი ცილინდრული სვეტისა და სხვადასხვა ფორმის დინგისგან, რომელსაც დამტვერვის დროს ხვდება მტვრის მარცვლები. ნასკვის ღრუში მოთავსებული ერთი ან რამდენიმე თესლკვირტი განაყოფიერების შემდეგ გადაიქცევა თესლად, ნასკვი კი — ნაყოფად.</a:t>
            </a:r>
          </a:p>
          <a:p>
            <a:pPr marL="0" indent="0" algn="just">
              <a:buNone/>
            </a:pPr>
            <a:r>
              <a:rPr lang="ka-GE" dirty="0"/>
              <a:t>ბუტკო სხვადასხვა ფორმისაა. წარმოიქმნება ერთი ან რამდენიმე განცალკევებული ან შეზრდილი ნაყოფფოთლისგან. მარტივ შემთხვევაში ბუტკო ერთი ნაყოფფოთლისგან ვითარდება (მაგ., ბაიასებრნი); თუ ერთ ყვავილში რამდენიმე ასეთი განცალკევებული ბუტკოა, მაშინ მას </a:t>
            </a:r>
            <a:r>
              <a:rPr lang="ka-GE" i="1" dirty="0"/>
              <a:t>აპოკარპული</a:t>
            </a:r>
            <a:r>
              <a:rPr lang="ka-GE" dirty="0"/>
              <a:t> ეწოდება, ორი ან რამდენიმე ერთმანეთთან შეზრდილი ნაყოფფოთლისგან შექმნილ ერთ ბუტკოს კი — </a:t>
            </a:r>
            <a:r>
              <a:rPr lang="ka-GE" i="1" dirty="0"/>
              <a:t>ცენოკარპული</a:t>
            </a:r>
            <a:r>
              <a:rPr lang="ka-GE" dirty="0"/>
              <a:t>. ბუტკოს წარმომქმნელი ნაყოფფოთლების რაოდენობა შეიძლება განისაზღვროს (მაგრამ არა ყოველთვის) დინგისა და დინგის ნაკვთების ან ნასკვის კედლის შუა ძარღვების რაოდენობით. დახშულნასკვიანი ბუტკოს წარმოშობა მცენარეთა სამყაროს განვითარების მნიშვნელოვანი ეტაპია. მან ხელი შეუწყო ფარულთესლოვანი მცენარეების სწრაფ განსახლებას</a:t>
            </a:r>
            <a:r>
              <a:rPr lang="ka-GE" dirty="0" smtClean="0"/>
              <a:t>.</a:t>
            </a:r>
            <a:endParaRPr lang="ka-GE"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06129" y="1339271"/>
            <a:ext cx="4133273" cy="4133273"/>
          </a:xfrm>
          <a:prstGeom prst="rect">
            <a:avLst/>
          </a:prstGeom>
        </p:spPr>
      </p:pic>
    </p:spTree>
    <p:extLst>
      <p:ext uri="{BB962C8B-B14F-4D97-AF65-F5344CB8AC3E}">
        <p14:creationId xmlns:p14="http://schemas.microsoft.com/office/powerpoint/2010/main" val="19651070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842" y="2438400"/>
            <a:ext cx="6240703" cy="1320800"/>
          </a:xfrm>
        </p:spPr>
        <p:txBody>
          <a:bodyPr/>
          <a:lstStyle/>
          <a:p>
            <a:pPr algn="ctr"/>
            <a:r>
              <a:rPr lang="ka-GE" dirty="0" smtClean="0"/>
              <a:t>ყველაზე გავრცელებული ლამაზი ყვავილები</a:t>
            </a:r>
            <a:endParaRPr lang="en-US" dirty="0"/>
          </a:p>
        </p:txBody>
      </p:sp>
    </p:spTree>
    <p:extLst>
      <p:ext uri="{BB962C8B-B14F-4D97-AF65-F5344CB8AC3E}">
        <p14:creationId xmlns:p14="http://schemas.microsoft.com/office/powerpoint/2010/main" val="2928977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74255"/>
          </a:xfrm>
        </p:spPr>
        <p:txBody>
          <a:bodyPr/>
          <a:lstStyle/>
          <a:p>
            <a:r>
              <a:rPr lang="ka-GE" dirty="0"/>
              <a:t>პლატიკოდონი</a:t>
            </a:r>
            <a:endParaRPr lang="en-US" dirty="0"/>
          </a:p>
        </p:txBody>
      </p:sp>
      <p:sp>
        <p:nvSpPr>
          <p:cNvPr id="3" name="Content Placeholder 2"/>
          <p:cNvSpPr>
            <a:spLocks noGrp="1"/>
          </p:cNvSpPr>
          <p:nvPr>
            <p:ph idx="1"/>
          </p:nvPr>
        </p:nvSpPr>
        <p:spPr>
          <a:xfrm>
            <a:off x="1129916" y="2520807"/>
            <a:ext cx="4291830" cy="1441593"/>
          </a:xfrm>
        </p:spPr>
        <p:txBody>
          <a:bodyPr/>
          <a:lstStyle/>
          <a:p>
            <a:pPr marL="0" indent="0" algn="just">
              <a:buNone/>
            </a:pPr>
            <a:r>
              <a:rPr lang="ka-GE" dirty="0"/>
              <a:t>პლატიკოდონი «ბუშტის» სახელითაც არის ცნობილი. გავრცელების არეალი აღმ. აზიაა და მას სალათებში იყენებენ, ინგრედიენტის სახით.</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7232" y="1795751"/>
            <a:ext cx="5143500" cy="3857625"/>
          </a:xfrm>
          <a:prstGeom prst="rect">
            <a:avLst/>
          </a:prstGeom>
        </p:spPr>
      </p:pic>
    </p:spTree>
    <p:extLst>
      <p:ext uri="{BB962C8B-B14F-4D97-AF65-F5344CB8AC3E}">
        <p14:creationId xmlns:p14="http://schemas.microsoft.com/office/powerpoint/2010/main" val="3155644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11200"/>
          </a:xfrm>
        </p:spPr>
        <p:txBody>
          <a:bodyPr/>
          <a:lstStyle/>
          <a:p>
            <a:r>
              <a:rPr lang="ka-GE" b="1" dirty="0"/>
              <a:t>იაპონური კამელია</a:t>
            </a:r>
            <a:endParaRPr lang="en-US" dirty="0"/>
          </a:p>
        </p:txBody>
      </p:sp>
      <p:sp>
        <p:nvSpPr>
          <p:cNvPr id="3" name="Content Placeholder 2"/>
          <p:cNvSpPr>
            <a:spLocks noGrp="1"/>
          </p:cNvSpPr>
          <p:nvPr>
            <p:ph idx="1"/>
          </p:nvPr>
        </p:nvSpPr>
        <p:spPr>
          <a:xfrm>
            <a:off x="677334" y="2899498"/>
            <a:ext cx="5825066" cy="1404647"/>
          </a:xfrm>
        </p:spPr>
        <p:txBody>
          <a:bodyPr/>
          <a:lstStyle/>
          <a:p>
            <a:pPr marL="0" indent="0" algn="just">
              <a:buNone/>
            </a:pPr>
            <a:r>
              <a:rPr lang="ka-GE" dirty="0"/>
              <a:t>იაპონური კამელიას განსაკუთრებულობა იმაში მდგომარეობს, რომ მისი გვირგვინის ფურცლებს სპირალისებური განლაგება აქვს და ზღვის დონიდან 300–1100 მ. სიმაღლეზე იზრდება.</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2252" y="1677771"/>
            <a:ext cx="5143500" cy="3848100"/>
          </a:xfrm>
          <a:prstGeom prst="rect">
            <a:avLst/>
          </a:prstGeom>
        </p:spPr>
      </p:pic>
    </p:spTree>
    <p:extLst>
      <p:ext uri="{BB962C8B-B14F-4D97-AF65-F5344CB8AC3E}">
        <p14:creationId xmlns:p14="http://schemas.microsoft.com/office/powerpoint/2010/main" val="3267047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a:t>სტრონგილოდონი დიდმტევნიანი</a:t>
            </a:r>
            <a:endParaRPr lang="en-US" dirty="0"/>
          </a:p>
        </p:txBody>
      </p:sp>
      <p:sp>
        <p:nvSpPr>
          <p:cNvPr id="3" name="Content Placeholder 2"/>
          <p:cNvSpPr>
            <a:spLocks noGrp="1"/>
          </p:cNvSpPr>
          <p:nvPr>
            <p:ph idx="1"/>
          </p:nvPr>
        </p:nvSpPr>
        <p:spPr>
          <a:xfrm>
            <a:off x="677334" y="2927207"/>
            <a:ext cx="5982084" cy="1450830"/>
          </a:xfrm>
        </p:spPr>
        <p:txBody>
          <a:bodyPr>
            <a:normAutofit/>
          </a:bodyPr>
          <a:lstStyle/>
          <a:p>
            <a:pPr marL="0" indent="0" algn="just">
              <a:buNone/>
            </a:pPr>
            <a:r>
              <a:rPr lang="ka-GE" sz="2400" dirty="0"/>
              <a:t>ეს ფირუზისფერი მცენარე ბარდის და ლობიოს ნათესავია და მისი გავრცელების არეალი ფილიპინები არის.</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2252" y="1621126"/>
            <a:ext cx="5143500" cy="4410075"/>
          </a:xfrm>
          <a:prstGeom prst="rect">
            <a:avLst/>
          </a:prstGeom>
        </p:spPr>
      </p:pic>
    </p:spTree>
    <p:extLst>
      <p:ext uri="{BB962C8B-B14F-4D97-AF65-F5344CB8AC3E}">
        <p14:creationId xmlns:p14="http://schemas.microsoft.com/office/powerpoint/2010/main" val="1471966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a:t>ლემა </a:t>
            </a:r>
            <a:endParaRPr lang="en-US" dirty="0"/>
          </a:p>
        </p:txBody>
      </p:sp>
      <p:sp>
        <p:nvSpPr>
          <p:cNvPr id="3" name="Content Placeholder 2"/>
          <p:cNvSpPr>
            <a:spLocks noGrp="1"/>
          </p:cNvSpPr>
          <p:nvPr>
            <p:ph idx="1"/>
          </p:nvPr>
        </p:nvSpPr>
        <p:spPr>
          <a:xfrm>
            <a:off x="677334" y="2470367"/>
            <a:ext cx="6804121" cy="2198974"/>
          </a:xfrm>
        </p:spPr>
        <p:txBody>
          <a:bodyPr>
            <a:noAutofit/>
          </a:bodyPr>
          <a:lstStyle/>
          <a:p>
            <a:pPr marL="0" indent="0" algn="just">
              <a:buNone/>
            </a:pPr>
            <a:r>
              <a:rPr lang="ka-GE" sz="2000" dirty="0"/>
              <a:t>თავისი სილამაზის მიუხედავად, ეს მეტისმეტად მაღალტოქსიკური ყვავილია, რომელსაც ადამიანი შეუძლია უმძიმეს მდგომარეობაში ჩააგდოს და შესაძლებელია, რომ ყველაფერი სიკვდილით დასრულდეს. ოდესღაც, ამ ყვავილს, ევროპის და აზიის ქვეყნებში, როგორც საწამლავს ისე იყენებდნენ.</a:t>
            </a:r>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1597" y="1930400"/>
            <a:ext cx="4382700" cy="3278909"/>
          </a:xfrm>
          <a:prstGeom prst="rect">
            <a:avLst/>
          </a:prstGeom>
        </p:spPr>
      </p:pic>
    </p:spTree>
    <p:extLst>
      <p:ext uri="{BB962C8B-B14F-4D97-AF65-F5344CB8AC3E}">
        <p14:creationId xmlns:p14="http://schemas.microsoft.com/office/powerpoint/2010/main" val="33491927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19189C-BDBD-43EC-B12D-56036E55CE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2360" y="3062760"/>
            <a:ext cx="3135123" cy="3135123"/>
          </a:xfrm>
          <a:prstGeom prst="rect">
            <a:avLst/>
          </a:prstGeom>
        </p:spPr>
      </p:pic>
      <p:sp>
        <p:nvSpPr>
          <p:cNvPr id="6" name="Title 1"/>
          <p:cNvSpPr>
            <a:spLocks noGrp="1"/>
          </p:cNvSpPr>
          <p:nvPr>
            <p:ph type="title"/>
          </p:nvPr>
        </p:nvSpPr>
        <p:spPr>
          <a:xfrm>
            <a:off x="1351588" y="895927"/>
            <a:ext cx="8596668" cy="1884218"/>
          </a:xfrm>
        </p:spPr>
        <p:txBody>
          <a:bodyPr>
            <a:noAutofit/>
          </a:bodyPr>
          <a:lstStyle/>
          <a:p>
            <a:pPr algn="ctr"/>
            <a:r>
              <a:rPr lang="en-US" sz="5400" dirty="0" smtClean="0"/>
              <a:t>მ</a:t>
            </a:r>
            <a:r>
              <a:rPr lang="ka-GE" sz="5400" dirty="0" smtClean="0"/>
              <a:t>ადლობთ ყურადღებისთვის</a:t>
            </a:r>
            <a:endParaRPr lang="en-US" sz="5400" dirty="0"/>
          </a:p>
        </p:txBody>
      </p:sp>
    </p:spTree>
    <p:extLst>
      <p:ext uri="{BB962C8B-B14F-4D97-AF65-F5344CB8AC3E}">
        <p14:creationId xmlns:p14="http://schemas.microsoft.com/office/powerpoint/2010/main" val="36415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500"/>
                                        <p:tgtEl>
                                          <p:spTgt spid="6"/>
                                        </p:tgtEl>
                                      </p:cBhvr>
                                    </p:animEffect>
                                    <p:anim calcmode="lin" valueType="num">
                                      <p:cBhvr>
                                        <p:cTn id="12" dur="1500" fill="hold"/>
                                        <p:tgtEl>
                                          <p:spTgt spid="6"/>
                                        </p:tgtEl>
                                        <p:attrNameLst>
                                          <p:attrName>ppt_x</p:attrName>
                                        </p:attrNameLst>
                                      </p:cBhvr>
                                      <p:tavLst>
                                        <p:tav tm="0">
                                          <p:val>
                                            <p:strVal val="#ppt_x"/>
                                          </p:val>
                                        </p:tav>
                                        <p:tav tm="100000">
                                          <p:val>
                                            <p:strVal val="#ppt_x"/>
                                          </p:val>
                                        </p:tav>
                                      </p:tavLst>
                                    </p:anim>
                                    <p:anim calcmode="lin" valueType="num">
                                      <p:cBhvr>
                                        <p:cTn id="13"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99</TotalTime>
  <Words>120</Words>
  <Application>Microsoft Office PowerPoint</Application>
  <PresentationFormat>Widescreen</PresentationFormat>
  <Paragraphs>20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Sylfaen</vt:lpstr>
      <vt:lpstr>Trebuchet MS</vt:lpstr>
      <vt:lpstr>Wingdings 3</vt:lpstr>
      <vt:lpstr>Facet</vt:lpstr>
      <vt:lpstr>ყვავილები</vt:lpstr>
      <vt:lpstr>ყვავილი</vt:lpstr>
      <vt:lpstr>ყვავილი</vt:lpstr>
      <vt:lpstr>PowerPoint Presentation</vt:lpstr>
      <vt:lpstr>ბუტკო</vt:lpstr>
      <vt:lpstr>ყველაზე გავრცელებული ლამაზი ყვავილები</vt:lpstr>
      <vt:lpstr>პლატიკოდონი</vt:lpstr>
      <vt:lpstr>იაპონური კამელია</vt:lpstr>
      <vt:lpstr>სტრონგილოდონი დიდმტევნიანი</vt:lpstr>
      <vt:lpstr>ლემა </vt:lpstr>
      <vt:lpstr>მადლობთ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ყვავილები</dc:title>
  <dc:creator>Gio</dc:creator>
  <cp:lastModifiedBy>Gio</cp:lastModifiedBy>
  <cp:revision>26</cp:revision>
  <dcterms:created xsi:type="dcterms:W3CDTF">2021-02-02T12:55:39Z</dcterms:created>
  <dcterms:modified xsi:type="dcterms:W3CDTF">2021-02-02T17:14:20Z</dcterms:modified>
</cp:coreProperties>
</file>